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1"/>
  </p:notesMasterIdLst>
  <p:sldIdLst>
    <p:sldId id="256" r:id="rId2"/>
    <p:sldId id="275" r:id="rId3"/>
    <p:sldId id="261" r:id="rId4"/>
    <p:sldId id="287" r:id="rId5"/>
    <p:sldId id="273" r:id="rId6"/>
    <p:sldId id="274" r:id="rId7"/>
    <p:sldId id="258" r:id="rId8"/>
    <p:sldId id="262" r:id="rId9"/>
    <p:sldId id="260" r:id="rId10"/>
    <p:sldId id="370"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69" r:id="rId34"/>
    <p:sldId id="328" r:id="rId35"/>
    <p:sldId id="374" r:id="rId36"/>
    <p:sldId id="281" r:id="rId37"/>
    <p:sldId id="351" r:id="rId38"/>
    <p:sldId id="373" r:id="rId39"/>
    <p:sldId id="375" r:id="rId40"/>
    <p:sldId id="319" r:id="rId41"/>
    <p:sldId id="352" r:id="rId42"/>
    <p:sldId id="372" r:id="rId43"/>
    <p:sldId id="353" r:id="rId44"/>
    <p:sldId id="354" r:id="rId45"/>
    <p:sldId id="316" r:id="rId46"/>
    <p:sldId id="341" r:id="rId47"/>
    <p:sldId id="347" r:id="rId48"/>
    <p:sldId id="321" r:id="rId49"/>
    <p:sldId id="322" r:id="rId50"/>
    <p:sldId id="324" r:id="rId51"/>
    <p:sldId id="325" r:id="rId52"/>
    <p:sldId id="326" r:id="rId53"/>
    <p:sldId id="366" r:id="rId54"/>
    <p:sldId id="323" r:id="rId55"/>
    <p:sldId id="367" r:id="rId56"/>
    <p:sldId id="359" r:id="rId57"/>
    <p:sldId id="265" r:id="rId58"/>
    <p:sldId id="356" r:id="rId59"/>
    <p:sldId id="264" r:id="rId60"/>
    <p:sldId id="355" r:id="rId61"/>
    <p:sldId id="346" r:id="rId62"/>
    <p:sldId id="371" r:id="rId63"/>
    <p:sldId id="286" r:id="rId64"/>
    <p:sldId id="284" r:id="rId65"/>
    <p:sldId id="357" r:id="rId66"/>
    <p:sldId id="283" r:id="rId67"/>
    <p:sldId id="368" r:id="rId68"/>
    <p:sldId id="331" r:id="rId69"/>
    <p:sldId id="332" r:id="rId70"/>
    <p:sldId id="364" r:id="rId71"/>
    <p:sldId id="358" r:id="rId72"/>
    <p:sldId id="363" r:id="rId73"/>
    <p:sldId id="336" r:id="rId74"/>
    <p:sldId id="362" r:id="rId75"/>
    <p:sldId id="298" r:id="rId76"/>
    <p:sldId id="300" r:id="rId77"/>
    <p:sldId id="327" r:id="rId78"/>
    <p:sldId id="339" r:id="rId79"/>
    <p:sldId id="344" r:id="rId8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86164" autoAdjust="0"/>
  </p:normalViewPr>
  <p:slideViewPr>
    <p:cSldViewPr snapToGrid="0">
      <p:cViewPr>
        <p:scale>
          <a:sx n="125" d="100"/>
          <a:sy n="125" d="100"/>
        </p:scale>
        <p:origin x="1872" y="36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14.03.2023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2739616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39</a:t>
            </a:fld>
            <a:endParaRPr lang="de-DE"/>
          </a:p>
        </p:txBody>
      </p:sp>
    </p:spTree>
    <p:extLst>
      <p:ext uri="{BB962C8B-B14F-4D97-AF65-F5344CB8AC3E}">
        <p14:creationId xmlns:p14="http://schemas.microsoft.com/office/powerpoint/2010/main" val="335286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40</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75</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76</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77</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3/14/2023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3/14/2023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3/14/2023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3/14/2023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3/14/2023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3/14/2023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01941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10" name="Grafik 9">
            <a:extLst>
              <a:ext uri="{FF2B5EF4-FFF2-40B4-BE49-F238E27FC236}">
                <a16:creationId xmlns:a16="http://schemas.microsoft.com/office/drawing/2014/main" id="{2B658A95-6B25-48E9-9DBD-1D477D0F85F7}"/>
              </a:ext>
            </a:extLst>
          </p:cNvPr>
          <p:cNvPicPr>
            <a:picLocks noChangeAspect="1"/>
          </p:cNvPicPr>
          <p:nvPr/>
        </p:nvPicPr>
        <p:blipFill>
          <a:blip r:embed="rId2"/>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922975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7" name="Rectangle 5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60" name="Rectangle 5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r>
              <a:rPr lang="en-US" sz="3600" dirty="0">
                <a:solidFill>
                  <a:srgbClr val="FFFFFF"/>
                </a:solidFill>
              </a:rPr>
              <a:t>ROC unbalanced</a:t>
            </a:r>
          </a:p>
        </p:txBody>
      </p:sp>
      <p:pic>
        <p:nvPicPr>
          <p:cNvPr id="8" name="Grafik 7">
            <a:extLst>
              <a:ext uri="{FF2B5EF4-FFF2-40B4-BE49-F238E27FC236}">
                <a16:creationId xmlns:a16="http://schemas.microsoft.com/office/drawing/2014/main" id="{3E8A9E9A-AFBD-5ED3-894E-5BFF12DACE42}"/>
              </a:ext>
            </a:extLst>
          </p:cNvPr>
          <p:cNvPicPr>
            <a:picLocks noChangeAspect="1"/>
          </p:cNvPicPr>
          <p:nvPr/>
        </p:nvPicPr>
        <p:blipFill>
          <a:blip r:embed="rId3"/>
          <a:stretch>
            <a:fillRect/>
          </a:stretch>
        </p:blipFill>
        <p:spPr>
          <a:xfrm>
            <a:off x="4765053" y="1522984"/>
            <a:ext cx="6764864" cy="3788323"/>
          </a:xfrm>
          <a:prstGeom prst="rect">
            <a:avLst/>
          </a:prstGeom>
        </p:spPr>
      </p:pic>
      <p:pic>
        <p:nvPicPr>
          <p:cNvPr id="10" name="Grafik 9">
            <a:extLst>
              <a:ext uri="{FF2B5EF4-FFF2-40B4-BE49-F238E27FC236}">
                <a16:creationId xmlns:a16="http://schemas.microsoft.com/office/drawing/2014/main" id="{C5ED3D0D-6320-0558-48DE-72F43BFB9420}"/>
              </a:ext>
            </a:extLst>
          </p:cNvPr>
          <p:cNvPicPr>
            <a:picLocks noChangeAspect="1"/>
          </p:cNvPicPr>
          <p:nvPr/>
        </p:nvPicPr>
        <p:blipFill>
          <a:blip r:embed="rId4"/>
          <a:stretch>
            <a:fillRect/>
          </a:stretch>
        </p:blipFill>
        <p:spPr>
          <a:xfrm>
            <a:off x="4765053" y="1405111"/>
            <a:ext cx="4934639" cy="228632"/>
          </a:xfrm>
          <a:prstGeom prst="rect">
            <a:avLst/>
          </a:prstGeom>
        </p:spPr>
      </p:pic>
    </p:spTree>
    <p:extLst>
      <p:ext uri="{BB962C8B-B14F-4D97-AF65-F5344CB8AC3E}">
        <p14:creationId xmlns:p14="http://schemas.microsoft.com/office/powerpoint/2010/main" val="248068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AAF68B4-2618-482A-A23E-003C1CA5702E}"/>
              </a:ext>
            </a:extLst>
          </p:cNvPr>
          <p:cNvPicPr>
            <a:picLocks noChangeAspect="1"/>
          </p:cNvPicPr>
          <p:nvPr/>
        </p:nvPicPr>
        <p:blipFill>
          <a:blip r:embed="rId2"/>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956667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7" name="Rectangle 5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DB65393-421E-E8A5-C08D-427CABD7CE92}"/>
              </a:ext>
            </a:extLst>
          </p:cNvPr>
          <p:cNvPicPr>
            <a:picLocks noChangeAspect="1"/>
          </p:cNvPicPr>
          <p:nvPr/>
        </p:nvPicPr>
        <p:blipFill>
          <a:blip r:embed="rId3"/>
          <a:stretch>
            <a:fillRect/>
          </a:stretch>
        </p:blipFill>
        <p:spPr>
          <a:xfrm>
            <a:off x="4305397" y="1005840"/>
            <a:ext cx="7448535" cy="4885120"/>
          </a:xfrm>
          <a:prstGeom prst="rect">
            <a:avLst/>
          </a:prstGeom>
        </p:spPr>
      </p:pic>
      <p:grpSp>
        <p:nvGrpSpPr>
          <p:cNvPr id="59" name="Group 5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60" name="Rectangle 5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r>
              <a:rPr lang="en-US" sz="3600" dirty="0">
                <a:solidFill>
                  <a:srgbClr val="FFFFFF"/>
                </a:solidFill>
              </a:rPr>
              <a:t>ROC</a:t>
            </a:r>
            <a:br>
              <a:rPr lang="en-US" sz="3600" dirty="0">
                <a:solidFill>
                  <a:srgbClr val="FFFFFF"/>
                </a:solidFill>
              </a:rPr>
            </a:br>
            <a:r>
              <a:rPr lang="en-US" sz="3600" dirty="0">
                <a:solidFill>
                  <a:srgbClr val="FFFFFF"/>
                </a:solidFill>
              </a:rPr>
              <a:t>Balanced</a:t>
            </a:r>
          </a:p>
        </p:txBody>
      </p:sp>
      <p:pic>
        <p:nvPicPr>
          <p:cNvPr id="10" name="Grafik 9">
            <a:extLst>
              <a:ext uri="{FF2B5EF4-FFF2-40B4-BE49-F238E27FC236}">
                <a16:creationId xmlns:a16="http://schemas.microsoft.com/office/drawing/2014/main" id="{C5ED3D0D-6320-0558-48DE-72F43BFB9420}"/>
              </a:ext>
            </a:extLst>
          </p:cNvPr>
          <p:cNvPicPr>
            <a:picLocks noChangeAspect="1"/>
          </p:cNvPicPr>
          <p:nvPr/>
        </p:nvPicPr>
        <p:blipFill>
          <a:blip r:embed="rId4"/>
          <a:stretch>
            <a:fillRect/>
          </a:stretch>
        </p:blipFill>
        <p:spPr>
          <a:xfrm>
            <a:off x="4305397" y="909984"/>
            <a:ext cx="4934639" cy="228632"/>
          </a:xfrm>
          <a:prstGeom prst="rect">
            <a:avLst/>
          </a:prstGeom>
        </p:spPr>
      </p:pic>
    </p:spTree>
    <p:extLst>
      <p:ext uri="{BB962C8B-B14F-4D97-AF65-F5344CB8AC3E}">
        <p14:creationId xmlns:p14="http://schemas.microsoft.com/office/powerpoint/2010/main" val="722670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197632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Ensemble</a:t>
            </a:r>
            <a:br>
              <a:rPr lang="en-US" sz="3200" dirty="0">
                <a:solidFill>
                  <a:srgbClr val="FFFFFF"/>
                </a:solidFill>
              </a:rPr>
            </a:br>
            <a:endParaRPr lang="en-US" sz="3200" dirty="0">
              <a:solidFill>
                <a:srgbClr val="FFFFFF"/>
              </a:solidFill>
            </a:endParaRP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Region Analysis</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828253"/>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 Bias due to usage of Spotify API as main source</a:t>
            </a:r>
          </a:p>
          <a:p>
            <a:pPr lvl="1"/>
            <a:r>
              <a:rPr lang="en-US" dirty="0"/>
              <a:t>Primarily consists of measurable song Information; e.g. no genres</a:t>
            </a:r>
          </a:p>
          <a:p>
            <a:pPr lvl="1"/>
            <a:r>
              <a:rPr lang="en-US" dirty="0"/>
              <a:t>Spotify provides no in depth details of feature calculation</a:t>
            </a:r>
          </a:p>
          <a:p>
            <a:r>
              <a:rPr lang="en-US" dirty="0"/>
              <a:t>Most researches excludes soft factors</a:t>
            </a:r>
          </a:p>
          <a:p>
            <a:pPr lvl="1"/>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2426</Words>
  <Application>Microsoft Office PowerPoint</Application>
  <PresentationFormat>Breitbild</PresentationFormat>
  <Paragraphs>314</Paragraphs>
  <Slides>79</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79</vt:i4>
      </vt:variant>
    </vt:vector>
  </HeadingPairs>
  <TitlesOfParts>
    <vt:vector size="87"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vt:lpstr>
      <vt:lpstr>First Iteration ROC unbalanced</vt:lpstr>
      <vt:lpstr>First Iteration unbalanced</vt:lpstr>
      <vt:lpstr>Performance First Iteration unbalanced</vt:lpstr>
      <vt:lpstr>FIRST Iteration  Balanced</vt:lpstr>
      <vt:lpstr>First Iteration ROC Balanced</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ROC After Training</vt:lpstr>
      <vt:lpstr>Second Iteration Model Template –  Ensembles</vt:lpstr>
      <vt:lpstr>Second Iteration  ROC after Ensemble </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Region Analysis</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471</cp:revision>
  <dcterms:created xsi:type="dcterms:W3CDTF">2023-02-02T14:31:12Z</dcterms:created>
  <dcterms:modified xsi:type="dcterms:W3CDTF">2023-03-14T12:44:08Z</dcterms:modified>
</cp:coreProperties>
</file>